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3"/>
  </p:notesMasterIdLst>
  <p:sldIdLst>
    <p:sldId id="256" r:id="rId3"/>
    <p:sldId id="371" r:id="rId4"/>
    <p:sldId id="386" r:id="rId5"/>
    <p:sldId id="387" r:id="rId6"/>
    <p:sldId id="388" r:id="rId7"/>
    <p:sldId id="389" r:id="rId8"/>
    <p:sldId id="390" r:id="rId9"/>
    <p:sldId id="391" r:id="rId10"/>
    <p:sldId id="260" r:id="rId11"/>
    <p:sldId id="259" r:id="rId12"/>
    <p:sldId id="310" r:id="rId13"/>
    <p:sldId id="313" r:id="rId14"/>
    <p:sldId id="269" r:id="rId15"/>
    <p:sldId id="317" r:id="rId16"/>
    <p:sldId id="318" r:id="rId17"/>
    <p:sldId id="319" r:id="rId18"/>
    <p:sldId id="321" r:id="rId19"/>
    <p:sldId id="325" r:id="rId20"/>
    <p:sldId id="364" r:id="rId21"/>
    <p:sldId id="372" r:id="rId2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6" autoAdjust="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30AC69F6-DD43-47D8-97DA-E655FD632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EF0E4-3D8C-485A-B86C-8164CC01E456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C5EB4-EE7C-4B75-B998-C8918D8FC819}" type="slidenum">
              <a:rPr lang="en-US"/>
              <a:pPr/>
              <a:t>10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8E38C-31F6-4A91-873B-CBAA7F4D4350}" type="slidenum">
              <a:rPr lang="en-US"/>
              <a:pPr/>
              <a:t>11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66DFE-64F1-4C97-8299-B0012710B0BE}" type="slidenum">
              <a:rPr lang="en-US"/>
              <a:pPr/>
              <a:t>12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FCA303-B944-4F50-BB82-211797D4594A}" type="slidenum">
              <a:rPr lang="en-US"/>
              <a:pPr/>
              <a:t>13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8B9DF-3F43-4C69-886A-C5FD64BF814E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29E009-EB4A-460B-98A8-105B1BC155FC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DD5639-1A3E-4A80-83F6-EAE0EADE2233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77DC95-D0E5-49E1-BC01-DC67E247FC13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53548C-475D-4B8D-AFE0-50DD13CCE058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7CB8E-2E74-4591-9FCC-D24011FCED5B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AC69F6-DD43-47D8-97DA-E655FD6324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6C09-BC10-47B5-A1A1-53BD3153F6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A182-5029-429E-8F35-7575BDFE3A8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A182-5029-429E-8F35-7575BDFE3A8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A182-5029-429E-8F35-7575BDFE3A8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A182-5029-429E-8F35-7575BDFE3A8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E6C09-BC10-47B5-A1A1-53BD3153F6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F2A79-4E39-4CF2-8ECB-54AF07F74C19}" type="slidenum">
              <a:rPr lang="en-US"/>
              <a:pPr/>
              <a:t>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D90BA-237C-4C80-B55B-18574DA90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6F33-CC9B-4282-A8E7-01CAAB25C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D7CA8-8BDA-42CC-86AB-571FE34DB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8BD8-CC88-4A8E-B5FF-5CB6DF5A2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E591F-3A65-483B-8D7F-36D971D40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65163-1B7B-4AFC-B781-F8DFB9D6D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88D85-0A01-45DE-8C74-19FC3AC9D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40E8-E53E-4727-836B-1218EB8C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7C41-9840-4792-8DA8-0CAB26E07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7B463-1984-448E-864B-8CA19B87F9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412DB-106C-4E4B-88CA-A636D37BA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96FB-93A8-4279-9D0E-352F6DAF8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834C-1F5D-4F14-9062-E9E398713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FAF-A9FA-4A28-BEBD-76FC7ADA7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085A7-1958-4FD0-8C3D-76CF5DE65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7D291-886B-4BEF-BCDB-276F9434E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9E9BE-003D-441F-B8FE-AC3E657FF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387EE-5315-44F6-AFDF-3E20F0D10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F8D3F28-E62B-4852-B615-2DF7EACCE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315901"/>
            <a:ext cx="785818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 simple smoothed seismicity forecast for prospective testing in Japan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3034" y="1714488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Jeremy Douglas Zechar</a:t>
            </a:r>
          </a:p>
          <a:p>
            <a:pPr eaLnBrk="1" hangingPunct="1"/>
            <a:r>
              <a:rPr lang="en-US" sz="1800" dirty="0" smtClean="0">
                <a:solidFill>
                  <a:schemeClr val="bg1"/>
                </a:solidFill>
              </a:rPr>
              <a:t>Lamont-Doherty Earth Observatory</a:t>
            </a:r>
          </a:p>
        </p:txBody>
      </p:sp>
      <p:pic>
        <p:nvPicPr>
          <p:cNvPr id="8" name="Picture 7" descr="tripleS-Jap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786058"/>
            <a:ext cx="3436047" cy="3876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olchan-diagram-with-canon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1292225"/>
            <a:ext cx="4965700" cy="494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01675" y="1836738"/>
            <a:ext cx="7916863" cy="4594225"/>
            <a:chOff x="442" y="1157"/>
            <a:chExt cx="4987" cy="2894"/>
          </a:xfrm>
        </p:grpSpPr>
        <p:pic>
          <p:nvPicPr>
            <p:cNvPr id="29708" name="Picture 5" descr="perfect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83" y="1157"/>
              <a:ext cx="1946" cy="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9" name="Freeform 6"/>
            <p:cNvSpPr>
              <a:spLocks/>
            </p:cNvSpPr>
            <p:nvPr/>
          </p:nvSpPr>
          <p:spPr bwMode="auto">
            <a:xfrm>
              <a:off x="442" y="2995"/>
              <a:ext cx="4588" cy="1056"/>
            </a:xfrm>
            <a:custGeom>
              <a:avLst/>
              <a:gdLst>
                <a:gd name="T0" fmla="*/ 4022 w 4588"/>
                <a:gd name="T1" fmla="*/ 0 h 1056"/>
                <a:gd name="T2" fmla="*/ 4022 w 4588"/>
                <a:gd name="T3" fmla="*/ 893 h 1056"/>
                <a:gd name="T4" fmla="*/ 624 w 4588"/>
                <a:gd name="T5" fmla="*/ 979 h 1056"/>
                <a:gd name="T6" fmla="*/ 278 w 4588"/>
                <a:gd name="T7" fmla="*/ 634 h 10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588"/>
                <a:gd name="T13" fmla="*/ 0 h 1056"/>
                <a:gd name="T14" fmla="*/ 4588 w 4588"/>
                <a:gd name="T15" fmla="*/ 1056 h 10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588" h="1056">
                  <a:moveTo>
                    <a:pt x="4022" y="0"/>
                  </a:moveTo>
                  <a:cubicBezTo>
                    <a:pt x="4305" y="365"/>
                    <a:pt x="4588" y="730"/>
                    <a:pt x="4022" y="893"/>
                  </a:cubicBezTo>
                  <a:cubicBezTo>
                    <a:pt x="3456" y="1056"/>
                    <a:pt x="1248" y="1022"/>
                    <a:pt x="624" y="979"/>
                  </a:cubicBezTo>
                  <a:cubicBezTo>
                    <a:pt x="0" y="936"/>
                    <a:pt x="139" y="785"/>
                    <a:pt x="278" y="63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286000" y="1325563"/>
            <a:ext cx="6335713" cy="3475037"/>
            <a:chOff x="1440" y="835"/>
            <a:chExt cx="3991" cy="2189"/>
          </a:xfrm>
        </p:grpSpPr>
        <p:pic>
          <p:nvPicPr>
            <p:cNvPr id="29706" name="Picture 8" descr="optimis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85" y="1160"/>
              <a:ext cx="1946" cy="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7" name="Freeform 9"/>
            <p:cNvSpPr>
              <a:spLocks/>
            </p:cNvSpPr>
            <p:nvPr/>
          </p:nvSpPr>
          <p:spPr bwMode="auto">
            <a:xfrm>
              <a:off x="1440" y="835"/>
              <a:ext cx="3053" cy="317"/>
            </a:xfrm>
            <a:custGeom>
              <a:avLst/>
              <a:gdLst>
                <a:gd name="T0" fmla="*/ 2189 w 2266"/>
                <a:gd name="T1" fmla="*/ 490 h 490"/>
                <a:gd name="T2" fmla="*/ 1901 w 2266"/>
                <a:gd name="T3" fmla="*/ 58 h 490"/>
                <a:gd name="T4" fmla="*/ 0 w 2266"/>
                <a:gd name="T5" fmla="*/ 144 h 490"/>
                <a:gd name="T6" fmla="*/ 0 60000 65536"/>
                <a:gd name="T7" fmla="*/ 0 60000 65536"/>
                <a:gd name="T8" fmla="*/ 0 60000 65536"/>
                <a:gd name="T9" fmla="*/ 0 w 2266"/>
                <a:gd name="T10" fmla="*/ 0 h 490"/>
                <a:gd name="T11" fmla="*/ 2266 w 2266"/>
                <a:gd name="T12" fmla="*/ 490 h 4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6" h="490">
                  <a:moveTo>
                    <a:pt x="2189" y="490"/>
                  </a:moveTo>
                  <a:cubicBezTo>
                    <a:pt x="2227" y="303"/>
                    <a:pt x="2266" y="116"/>
                    <a:pt x="1901" y="58"/>
                  </a:cubicBezTo>
                  <a:cubicBezTo>
                    <a:pt x="1536" y="0"/>
                    <a:pt x="768" y="72"/>
                    <a:pt x="0" y="14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211763" y="1836738"/>
            <a:ext cx="3406775" cy="3649662"/>
            <a:chOff x="3283" y="1157"/>
            <a:chExt cx="2146" cy="2299"/>
          </a:xfrm>
        </p:grpSpPr>
        <p:pic>
          <p:nvPicPr>
            <p:cNvPr id="29704" name="Picture 11" descr="pessimis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83" y="1157"/>
              <a:ext cx="1946" cy="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Freeform 12"/>
            <p:cNvSpPr>
              <a:spLocks/>
            </p:cNvSpPr>
            <p:nvPr/>
          </p:nvSpPr>
          <p:spPr bwMode="auto">
            <a:xfrm>
              <a:off x="3283" y="3024"/>
              <a:ext cx="1210" cy="432"/>
            </a:xfrm>
            <a:custGeom>
              <a:avLst/>
              <a:gdLst>
                <a:gd name="T0" fmla="*/ 1181 w 1190"/>
                <a:gd name="T1" fmla="*/ 0 h 374"/>
                <a:gd name="T2" fmla="*/ 993 w 1190"/>
                <a:gd name="T3" fmla="*/ 295 h 374"/>
                <a:gd name="T4" fmla="*/ 0 w 1190"/>
                <a:gd name="T5" fmla="*/ 374 h 374"/>
                <a:gd name="T6" fmla="*/ 0 60000 65536"/>
                <a:gd name="T7" fmla="*/ 0 60000 65536"/>
                <a:gd name="T8" fmla="*/ 0 60000 65536"/>
                <a:gd name="T9" fmla="*/ 0 w 1190"/>
                <a:gd name="T10" fmla="*/ 0 h 374"/>
                <a:gd name="T11" fmla="*/ 1190 w 1190"/>
                <a:gd name="T12" fmla="*/ 374 h 3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0" h="374">
                  <a:moveTo>
                    <a:pt x="1181" y="0"/>
                  </a:moveTo>
                  <a:cubicBezTo>
                    <a:pt x="1150" y="49"/>
                    <a:pt x="1190" y="233"/>
                    <a:pt x="993" y="295"/>
                  </a:cubicBezTo>
                  <a:cubicBezTo>
                    <a:pt x="796" y="357"/>
                    <a:pt x="207" y="358"/>
                    <a:pt x="0" y="374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2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Molchan diagram</a:t>
            </a: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5643570" y="6407150"/>
            <a:ext cx="33682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 smtClean="0"/>
              <a:t>Molchan</a:t>
            </a:r>
            <a:r>
              <a:rPr lang="en-US" sz="1400" dirty="0" smtClean="0"/>
              <a:t>, </a:t>
            </a:r>
            <a:r>
              <a:rPr lang="en-US" sz="1400" dirty="0"/>
              <a:t>1991, </a:t>
            </a:r>
            <a:r>
              <a:rPr lang="en-US" sz="1400" dirty="0" err="1"/>
              <a:t>Molchan</a:t>
            </a:r>
            <a:r>
              <a:rPr lang="en-US" sz="1400" dirty="0"/>
              <a:t> &amp; </a:t>
            </a:r>
            <a:r>
              <a:rPr lang="en-US" sz="1400" dirty="0" err="1" smtClean="0"/>
              <a:t>Kagan</a:t>
            </a:r>
            <a:r>
              <a:rPr lang="en-US" sz="1400" dirty="0" smtClean="0"/>
              <a:t>, </a:t>
            </a:r>
            <a:r>
              <a:rPr lang="en-US" sz="1400" dirty="0"/>
              <a:t>1992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3d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3850" y="1725613"/>
            <a:ext cx="572452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2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082800"/>
            <a:ext cx="33718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 rot="1633721">
            <a:off x="1042988" y="5084763"/>
            <a:ext cx="92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latitude</a:t>
            </a:r>
            <a:endParaRPr lang="es-ES" sz="1800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 rot="-808733">
            <a:off x="2987675" y="5229225"/>
            <a:ext cx="111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longitude</a:t>
            </a:r>
            <a:endParaRPr lang="es-ES" sz="18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4925" y="3074988"/>
            <a:ext cx="9842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Alarm </a:t>
            </a:r>
          </a:p>
          <a:p>
            <a:pPr algn="ctr"/>
            <a:r>
              <a:rPr lang="en-US" sz="1800"/>
              <a:t>function</a:t>
            </a:r>
          </a:p>
          <a:p>
            <a:pPr algn="ctr"/>
            <a:r>
              <a:rPr lang="en-US" sz="1800"/>
              <a:t>value</a:t>
            </a:r>
            <a:endParaRPr lang="es-ES" sz="180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Generalize alarm set to alarm function</a:t>
            </a:r>
            <a:endParaRPr lang="es-ES" sz="3200" smtClean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227763" y="5583238"/>
            <a:ext cx="1111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longitude</a:t>
            </a:r>
            <a:endParaRPr lang="es-ES" sz="1800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172450" y="363855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latitude</a:t>
            </a:r>
            <a:endParaRPr lang="es-E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lchan-diagram-with-traj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1473200"/>
            <a:ext cx="4987925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Molchan diagram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256213" y="2835275"/>
            <a:ext cx="39957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aseline="-25000"/>
              <a:t>Molchan trajectory: collection of (</a:t>
            </a:r>
            <a:r>
              <a:rPr lang="en-US" sz="3200" i="1" baseline="-25000">
                <a:latin typeface="Symbol" pitchFamily="18" charset="2"/>
              </a:rPr>
              <a:t>t</a:t>
            </a:r>
            <a:r>
              <a:rPr lang="en-US" sz="3200" baseline="-25000"/>
              <a:t>,</a:t>
            </a:r>
            <a:r>
              <a:rPr lang="en-US" sz="3200" i="1" baseline="-25000">
                <a:latin typeface="Symbol" pitchFamily="18" charset="2"/>
              </a:rPr>
              <a:t>n</a:t>
            </a:r>
            <a:r>
              <a:rPr lang="en-US" sz="3200" baseline="-25000"/>
              <a:t>) points generated from alarm function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632450" y="4287838"/>
            <a:ext cx="2695575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Potential for ambiguity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Area skill score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Area above a </a:t>
            </a:r>
            <a:r>
              <a:rPr lang="en-US" sz="2000" dirty="0" err="1" smtClean="0"/>
              <a:t>Molchan</a:t>
            </a:r>
            <a:r>
              <a:rPr lang="en-US" sz="2000" dirty="0" smtClean="0"/>
              <a:t> trajectory, cumulative measure of performance for a given alarm function </a:t>
            </a:r>
            <a:r>
              <a:rPr lang="en-US" sz="2000" i="1" dirty="0" smtClean="0">
                <a:latin typeface="Times New Roman" pitchFamily="18" charset="0"/>
              </a:rPr>
              <a:t>f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</a:rPr>
              <a:t>)</a:t>
            </a:r>
            <a:r>
              <a:rPr lang="en-US" sz="2000" dirty="0" smtClean="0"/>
              <a:t>:</a:t>
            </a:r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i="1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/>
          </a:p>
          <a:p>
            <a:pPr eaLnBrk="1" hangingPunct="1"/>
            <a:r>
              <a:rPr lang="en-US" sz="2000" dirty="0" smtClean="0"/>
              <a:t>Reference model </a:t>
            </a:r>
            <a:r>
              <a:rPr lang="en-US" sz="2000" i="1" dirty="0" smtClean="0">
                <a:latin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</a:rPr>
              <a:t>x</a:t>
            </a:r>
            <a:r>
              <a:rPr lang="en-US" sz="2000" dirty="0" smtClean="0">
                <a:latin typeface="Times New Roman" pitchFamily="18" charset="0"/>
              </a:rPr>
              <a:t>) </a:t>
            </a:r>
            <a:r>
              <a:rPr lang="en-US" sz="2000" dirty="0" smtClean="0"/>
              <a:t>is used to define measure of space in computing </a:t>
            </a:r>
            <a:r>
              <a:rPr lang="en-US" sz="2000" i="1" dirty="0" smtClean="0">
                <a:latin typeface="Symbol" pitchFamily="18" charset="2"/>
              </a:rPr>
              <a:t>t</a:t>
            </a:r>
            <a:r>
              <a:rPr lang="en-US" sz="2000" dirty="0" smtClean="0"/>
              <a:t>.</a:t>
            </a:r>
          </a:p>
          <a:p>
            <a:pPr lvl="1" eaLnBrk="1" hangingPunct="1"/>
            <a:endParaRPr lang="en-US" sz="600" dirty="0" smtClean="0"/>
          </a:p>
          <a:p>
            <a:pPr lvl="1" eaLnBrk="1" hangingPunct="1"/>
            <a:r>
              <a:rPr lang="en-US" sz="1800" dirty="0" smtClean="0"/>
              <a:t>Typically, reference model is based on historical distribution of seismicity.</a:t>
            </a:r>
          </a:p>
          <a:p>
            <a:pPr lvl="1" eaLnBrk="1" hangingPunct="1"/>
            <a:endParaRPr lang="en-US" sz="600" dirty="0" smtClean="0"/>
          </a:p>
          <a:p>
            <a:pPr lvl="1" eaLnBrk="1" hangingPunct="1"/>
            <a:r>
              <a:rPr lang="en-US" sz="1800" dirty="0" smtClean="0"/>
              <a:t>In the case when </a:t>
            </a:r>
            <a:r>
              <a:rPr lang="en-US" sz="1800" i="1" dirty="0" smtClean="0">
                <a:latin typeface="Times New Roman" pitchFamily="18" charset="0"/>
              </a:rPr>
              <a:t>p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b="1" dirty="0" smtClean="0">
                <a:latin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</a:rPr>
              <a:t>)</a:t>
            </a:r>
            <a:r>
              <a:rPr lang="en-US" sz="1800" dirty="0" smtClean="0"/>
              <a:t> is very good, </a:t>
            </a:r>
            <a:r>
              <a:rPr lang="en-US" sz="1800" i="1" dirty="0" err="1" smtClean="0">
                <a:latin typeface="Times New Roman" pitchFamily="18" charset="0"/>
              </a:rPr>
              <a:t>a</a:t>
            </a:r>
            <a:r>
              <a:rPr lang="en-US" sz="1800" i="1" baseline="-25000" dirty="0" err="1" smtClean="0">
                <a:latin typeface="Times New Roman" pitchFamily="18" charset="0"/>
              </a:rPr>
              <a:t>f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dirty="0" smtClean="0">
                <a:latin typeface="Symbol" pitchFamily="18" charset="2"/>
              </a:rPr>
              <a:t>1</a:t>
            </a:r>
            <a:r>
              <a:rPr lang="en-US" sz="1800" dirty="0" smtClean="0">
                <a:latin typeface="Times New Roman" pitchFamily="18" charset="0"/>
              </a:rPr>
              <a:t>)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 ½ for all </a:t>
            </a:r>
            <a:r>
              <a:rPr lang="en-US" sz="1800" i="1" dirty="0" smtClean="0">
                <a:latin typeface="Times New Roman" pitchFamily="18" charset="0"/>
              </a:rPr>
              <a:t>f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b="1" dirty="0" smtClean="0">
                <a:latin typeface="Times New Roman" pitchFamily="18" charset="0"/>
              </a:rPr>
              <a:t>x</a:t>
            </a:r>
            <a:r>
              <a:rPr lang="en-US" sz="1800" dirty="0" smtClean="0">
                <a:latin typeface="Times New Roman" pitchFamily="18" charset="0"/>
              </a:rPr>
              <a:t>).</a:t>
            </a:r>
            <a:r>
              <a:rPr lang="en-US" sz="1800" dirty="0" smtClean="0"/>
              <a:t>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843213" y="2565400"/>
          <a:ext cx="2908300" cy="1004888"/>
        </p:xfrm>
        <a:graphic>
          <a:graphicData uri="http://schemas.openxmlformats.org/presentationml/2006/ole">
            <p:oleObj spid="_x0000_s1026" name="Equation" r:id="rId4" imgW="1396800" imgH="482400" progId="Equation.3">
              <p:embed/>
            </p:oleObj>
          </a:graphicData>
        </a:graphic>
      </p:graphicFrame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68796" y="3666906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~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897398" y="4592648"/>
            <a:ext cx="303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~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5867400" y="6219825"/>
            <a:ext cx="2004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Zechar &amp; </a:t>
            </a:r>
            <a:r>
              <a:rPr lang="en-US" sz="1400" dirty="0" smtClean="0"/>
              <a:t>Jordan, </a:t>
            </a:r>
            <a:r>
              <a:rPr lang="en-US" sz="1400" dirty="0"/>
              <a:t>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Emphasis on reference model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One can pose the problem of earthquake prediction as the search for the </a:t>
            </a:r>
            <a:r>
              <a:rPr lang="en-US" sz="2000" i="1" smtClean="0"/>
              <a:t>distribution of seismicity, </a:t>
            </a:r>
            <a:r>
              <a:rPr lang="en-US" sz="2000" i="1" smtClean="0">
                <a:latin typeface="Times New Roman" pitchFamily="18" charset="0"/>
              </a:rPr>
              <a:t>p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b="1" smtClean="0">
                <a:latin typeface="Times New Roman" pitchFamily="18" charset="0"/>
              </a:rPr>
              <a:t>x</a:t>
            </a:r>
            <a:r>
              <a:rPr lang="en-US" sz="2000" smtClean="0">
                <a:latin typeface="Times New Roman" pitchFamily="18" charset="0"/>
              </a:rPr>
              <a:t>).</a:t>
            </a:r>
          </a:p>
          <a:p>
            <a:pPr eaLnBrk="1" hangingPunct="1"/>
            <a:endParaRPr lang="en-US" sz="2000" smtClean="0">
              <a:latin typeface="Times New Roman" pitchFamily="18" charset="0"/>
            </a:endParaRPr>
          </a:p>
          <a:p>
            <a:pPr eaLnBrk="1" hangingPunct="1"/>
            <a:endParaRPr lang="en-US" sz="800" smtClean="0">
              <a:latin typeface="Times New Roman" pitchFamily="18" charset="0"/>
            </a:endParaRPr>
          </a:p>
          <a:p>
            <a:pPr eaLnBrk="1" hangingPunct="1"/>
            <a:r>
              <a:rPr lang="en-US" sz="2000" smtClean="0"/>
              <a:t>To measure the utility of a given earthquake prediction, one can compare the predicted distribution with the observed distribution, </a:t>
            </a:r>
            <a:r>
              <a:rPr lang="en-US" sz="2000" i="1" smtClean="0"/>
              <a:t>relative to a reference model, </a:t>
            </a:r>
            <a:r>
              <a:rPr lang="en-US" sz="2000" i="1" smtClean="0">
                <a:latin typeface="Times New Roman" pitchFamily="18" charset="0"/>
              </a:rPr>
              <a:t>p</a:t>
            </a:r>
            <a:r>
              <a:rPr lang="en-US" sz="2000" smtClean="0">
                <a:latin typeface="Times New Roman" pitchFamily="18" charset="0"/>
              </a:rPr>
              <a:t>(</a:t>
            </a:r>
            <a:r>
              <a:rPr lang="en-US" sz="2000" b="1" smtClean="0">
                <a:latin typeface="Times New Roman" pitchFamily="18" charset="0"/>
              </a:rPr>
              <a:t>x</a:t>
            </a:r>
            <a:r>
              <a:rPr lang="en-US" sz="2000" smtClean="0">
                <a:latin typeface="Times New Roman" pitchFamily="18" charset="0"/>
              </a:rPr>
              <a:t>)</a:t>
            </a:r>
            <a:r>
              <a:rPr lang="en-US" sz="2000" i="1" smtClean="0"/>
              <a:t>.</a:t>
            </a:r>
          </a:p>
          <a:p>
            <a:pPr eaLnBrk="1" hangingPunct="1"/>
            <a:endParaRPr lang="en-US" sz="2000" i="1" smtClean="0"/>
          </a:p>
          <a:p>
            <a:pPr eaLnBrk="1" hangingPunct="1"/>
            <a:endParaRPr lang="en-US" sz="800" smtClean="0"/>
          </a:p>
          <a:p>
            <a:pPr eaLnBrk="1" hangingPunct="1"/>
            <a:r>
              <a:rPr lang="en-US" sz="2000" smtClean="0"/>
              <a:t>Understanding of earthquake predictability can progress through </a:t>
            </a:r>
            <a:r>
              <a:rPr lang="en-US" sz="2000" i="1" smtClean="0"/>
              <a:t>iterative improvement of the reference model</a:t>
            </a:r>
            <a:r>
              <a:rPr lang="en-US" sz="2000" smtClean="0"/>
              <a:t>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911378" y="3333972"/>
            <a:ext cx="317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~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2" descr="gaus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4800" y="4103688"/>
            <a:ext cx="324008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Optimization using area skill score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 eaLnBrk="1" hangingPunct="1"/>
            <a:r>
              <a:rPr lang="en-US" dirty="0" smtClean="0"/>
              <a:t>Consider a very simple class of forecasts:</a:t>
            </a:r>
          </a:p>
          <a:p>
            <a:pPr lvl="1" eaLnBrk="1" hangingPunct="1"/>
            <a:r>
              <a:rPr lang="en-US" dirty="0" smtClean="0"/>
              <a:t>Smoothed seismicity, single </a:t>
            </a:r>
            <a:r>
              <a:rPr lang="en-US" dirty="0" err="1" smtClean="0"/>
              <a:t>lengthscale</a:t>
            </a:r>
            <a:r>
              <a:rPr lang="en-US" dirty="0" smtClean="0"/>
              <a:t> parameter</a:t>
            </a:r>
          </a:p>
          <a:p>
            <a:pPr lvl="1" eaLnBrk="1" hangingPunct="1"/>
            <a:r>
              <a:rPr lang="en-US" dirty="0" smtClean="0"/>
              <a:t>Gaussian kernel, </a:t>
            </a:r>
            <a:r>
              <a:rPr lang="en-US" dirty="0" err="1" smtClean="0"/>
              <a:t>lengthscale</a:t>
            </a:r>
            <a:r>
              <a:rPr lang="en-US" dirty="0" smtClean="0"/>
              <a:t> </a:t>
            </a:r>
            <a:r>
              <a:rPr lang="en-US" i="1" dirty="0" smtClean="0">
                <a:latin typeface="Symbol" pitchFamily="18" charset="2"/>
              </a:rPr>
              <a:t>s</a:t>
            </a:r>
            <a:r>
              <a:rPr lang="en-US" dirty="0" smtClean="0">
                <a:latin typeface="Symbol" pitchFamily="18" charset="2"/>
              </a:rPr>
              <a:t>,</a:t>
            </a:r>
            <a:r>
              <a:rPr lang="en-US" i="1" dirty="0" smtClean="0">
                <a:latin typeface="Symbol" pitchFamily="18" charset="2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K</a:t>
            </a:r>
            <a:r>
              <a:rPr lang="en-US" i="1" baseline="-25000" dirty="0" smtClean="0">
                <a:latin typeface="Symbol" pitchFamily="18" charset="2"/>
              </a:rPr>
              <a:t>s</a:t>
            </a:r>
            <a:r>
              <a:rPr lang="en-US" i="1" dirty="0" smtClean="0">
                <a:latin typeface="Times New Roman" pitchFamily="18" charset="0"/>
              </a:rPr>
              <a:t> </a:t>
            </a:r>
            <a:r>
              <a:rPr lang="en-US" dirty="0" smtClean="0"/>
              <a:t>:</a:t>
            </a:r>
          </a:p>
          <a:p>
            <a:pPr lvl="1" eaLnBrk="1" hangingPunct="1"/>
            <a:endParaRPr lang="en-US" dirty="0" smtClean="0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493838" y="3733800"/>
          <a:ext cx="6030912" cy="774700"/>
        </p:xfrm>
        <a:graphic>
          <a:graphicData uri="http://schemas.openxmlformats.org/presentationml/2006/ole">
            <p:oleObj spid="_x0000_s3074" name="Equation" r:id="rId5" imgW="3327120" imgH="482400" progId="Equation.3">
              <p:embed/>
            </p:oleObj>
          </a:graphicData>
        </a:graphic>
      </p:graphicFrame>
      <p:pic>
        <p:nvPicPr>
          <p:cNvPr id="3081" name="Picture 9" descr="bivariate integr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2852738"/>
            <a:ext cx="5073650" cy="7858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07---moving-target,-learnin"/>
          <p:cNvPicPr>
            <a:picLocks noChangeAspect="1" noChangeArrowheads="1"/>
          </p:cNvPicPr>
          <p:nvPr/>
        </p:nvPicPr>
        <p:blipFill>
          <a:blip r:embed="rId3" cstate="print"/>
          <a:srcRect l="143" t="6207" b="73976"/>
          <a:stretch>
            <a:fillRect/>
          </a:stretch>
        </p:blipFill>
        <p:spPr bwMode="auto">
          <a:xfrm>
            <a:off x="468313" y="1225550"/>
            <a:ext cx="4981575" cy="908050"/>
          </a:xfrm>
          <a:prstGeom prst="rect">
            <a:avLst/>
          </a:prstGeom>
          <a:noFill/>
        </p:spPr>
      </p:pic>
      <p:pic>
        <p:nvPicPr>
          <p:cNvPr id="45058" name="Picture 6" descr="optimizatio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1350" y="1143000"/>
            <a:ext cx="3603625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Optimization experiment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857375"/>
            <a:ext cx="5699125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Consider a very simple class of forecasts:</a:t>
            </a:r>
          </a:p>
          <a:p>
            <a:pPr lvl="1" eaLnBrk="1" hangingPunct="1"/>
            <a:r>
              <a:rPr lang="en-US" sz="1800" dirty="0" smtClean="0"/>
              <a:t>Smoothed seismicity, single </a:t>
            </a:r>
            <a:r>
              <a:rPr lang="en-US" sz="1800" dirty="0" err="1" smtClean="0"/>
              <a:t>lengthscale</a:t>
            </a:r>
            <a:r>
              <a:rPr lang="en-US" sz="1800" dirty="0" smtClean="0"/>
              <a:t> parameter</a:t>
            </a:r>
          </a:p>
          <a:p>
            <a:pPr lvl="1" eaLnBrk="1" hangingPunct="1"/>
            <a:r>
              <a:rPr lang="en-US" sz="1800" dirty="0" smtClean="0"/>
              <a:t>Gaussian kernel, </a:t>
            </a:r>
            <a:r>
              <a:rPr lang="en-US" sz="1800" dirty="0" err="1" smtClean="0"/>
              <a:t>lengthscale</a:t>
            </a:r>
            <a:r>
              <a:rPr lang="en-US" sz="1800" dirty="0" smtClean="0"/>
              <a:t> </a:t>
            </a:r>
            <a:r>
              <a:rPr lang="en-US" sz="1800" i="1" dirty="0" smtClean="0">
                <a:latin typeface="Symbol" pitchFamily="18" charset="2"/>
              </a:rPr>
              <a:t>s </a:t>
            </a:r>
            <a:endParaRPr lang="en-US" sz="1800" i="1" dirty="0" smtClean="0">
              <a:latin typeface="Symbol" pitchFamily="18" charset="2"/>
            </a:endParaRPr>
          </a:p>
          <a:p>
            <a:pPr lvl="1" eaLnBrk="1" hangingPunct="1"/>
            <a:endParaRPr lang="en-US" sz="1800" i="1" dirty="0" smtClean="0">
              <a:latin typeface="Symbol" pitchFamily="18" charset="2"/>
            </a:endParaRPr>
          </a:p>
          <a:p>
            <a:pPr eaLnBrk="1" hangingPunct="1"/>
            <a:r>
              <a:rPr lang="en-US" sz="2000" dirty="0" smtClean="0"/>
              <a:t>We </a:t>
            </a:r>
            <a:r>
              <a:rPr lang="en-US" sz="2000" dirty="0" smtClean="0"/>
              <a:t>smooth a set of </a:t>
            </a:r>
            <a:r>
              <a:rPr lang="en-US" sz="2000" dirty="0" err="1" smtClean="0"/>
              <a:t>eqks</a:t>
            </a:r>
            <a:r>
              <a:rPr lang="en-US" sz="2000" dirty="0" smtClean="0"/>
              <a:t> in a learning period to forecast target </a:t>
            </a:r>
            <a:r>
              <a:rPr lang="en-US" sz="2000" dirty="0" err="1" smtClean="0"/>
              <a:t>eqks</a:t>
            </a:r>
            <a:r>
              <a:rPr lang="en-US" sz="2000" dirty="0" smtClean="0"/>
              <a:t> in the test period.</a:t>
            </a:r>
          </a:p>
          <a:p>
            <a:pPr lvl="1" eaLnBrk="1" hangingPunct="1"/>
            <a:r>
              <a:rPr lang="en-US" sz="1800" dirty="0" smtClean="0"/>
              <a:t>Vary </a:t>
            </a:r>
            <a:r>
              <a:rPr lang="en-US" sz="1800" dirty="0" smtClean="0"/>
              <a:t>the value of </a:t>
            </a:r>
            <a:r>
              <a:rPr lang="en-US" sz="1800" i="1" dirty="0" smtClean="0">
                <a:latin typeface="Symbol" pitchFamily="18" charset="2"/>
              </a:rPr>
              <a:t>s.</a:t>
            </a:r>
          </a:p>
          <a:p>
            <a:pPr lvl="1" eaLnBrk="1" hangingPunct="1"/>
            <a:r>
              <a:rPr lang="en-US" sz="1800" dirty="0" smtClean="0"/>
              <a:t>Determine </a:t>
            </a:r>
            <a:r>
              <a:rPr lang="en-US" sz="1800" dirty="0" smtClean="0"/>
              <a:t>the optimal value of </a:t>
            </a:r>
            <a:r>
              <a:rPr lang="en-US" sz="1800" i="1" dirty="0" smtClean="0">
                <a:latin typeface="Symbol" pitchFamily="18" charset="2"/>
              </a:rPr>
              <a:t>s </a:t>
            </a:r>
            <a:r>
              <a:rPr lang="en-US" sz="1800" dirty="0" smtClean="0"/>
              <a:t>for this learning period.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Goal: to construct an optimized reference model for prospective experiments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 value of </a:t>
            </a:r>
            <a:r>
              <a:rPr lang="en-US" i="1" smtClean="0">
                <a:latin typeface="Symbol" pitchFamily="18" charset="2"/>
              </a:rPr>
              <a:t>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Each value of </a:t>
            </a:r>
            <a:r>
              <a:rPr lang="en-US" i="1" dirty="0" smtClean="0">
                <a:latin typeface="Symbol" pitchFamily="18" charset="2"/>
              </a:rPr>
              <a:t>s</a:t>
            </a:r>
            <a:r>
              <a:rPr lang="en-US" dirty="0" smtClean="0"/>
              <a:t> corresponds to a unique alarm function, a candidate reference model.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best reference model is the one which brings all others closest to </a:t>
            </a:r>
            <a:r>
              <a:rPr lang="en-US" i="1" dirty="0" err="1" smtClean="0">
                <a:latin typeface="Times New Roman" pitchFamily="18" charset="0"/>
              </a:rPr>
              <a:t>a</a:t>
            </a:r>
            <a:r>
              <a:rPr lang="en-US" i="1" baseline="-25000" dirty="0" err="1" smtClean="0">
                <a:latin typeface="Times New Roman" pitchFamily="18" charset="0"/>
              </a:rPr>
              <a:t>f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dirty="0" smtClean="0">
                <a:latin typeface="Symbol" pitchFamily="18" charset="2"/>
              </a:rPr>
              <a:t>1</a:t>
            </a:r>
            <a:r>
              <a:rPr lang="en-US" dirty="0" smtClean="0">
                <a:latin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sym typeface="Wingdings" pitchFamily="2" charset="2"/>
              </a:rPr>
              <a:t>=</a:t>
            </a:r>
            <a:r>
              <a:rPr lang="en-US" dirty="0" smtClean="0">
                <a:latin typeface="Times New Roman" pitchFamily="18" charset="0"/>
              </a:rPr>
              <a:t> ½</a:t>
            </a:r>
            <a:r>
              <a:rPr lang="en-US" dirty="0" smtClean="0"/>
              <a:t>. This is measured by minimizing the average misfit: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160588" y="4403725"/>
          <a:ext cx="4129087" cy="1112838"/>
        </p:xfrm>
        <a:graphic>
          <a:graphicData uri="http://schemas.openxmlformats.org/presentationml/2006/ole">
            <p:oleObj spid="_x0000_s4098" name="Equation" r:id="rId4" imgW="1587240" imgH="431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Predictability experiment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Consider </a:t>
            </a:r>
            <a:r>
              <a:rPr lang="en-US" dirty="0" smtClean="0">
                <a:latin typeface="Symbol" pitchFamily="18" charset="2"/>
              </a:rPr>
              <a:t>S </a:t>
            </a:r>
            <a:r>
              <a:rPr lang="en-US" dirty="0" smtClean="0"/>
              <a:t>= {5,10,20,25,30,50,75,100,200} km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Target earthquakes: M</a:t>
            </a:r>
            <a:r>
              <a:rPr lang="en-US" baseline="-25000" dirty="0" smtClean="0"/>
              <a:t>JMA</a:t>
            </a:r>
            <a:r>
              <a:rPr lang="en-US" dirty="0" smtClean="0"/>
              <a:t> ≥ 3.95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Study region: Japan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Smooth M</a:t>
            </a:r>
            <a:r>
              <a:rPr lang="en-US" baseline="-25000" dirty="0" smtClean="0"/>
              <a:t>JMA</a:t>
            </a:r>
            <a:r>
              <a:rPr lang="en-US" dirty="0" smtClean="0"/>
              <a:t> ≥ 1.95 </a:t>
            </a:r>
            <a:r>
              <a:rPr lang="en-US" dirty="0" err="1" smtClean="0"/>
              <a:t>eqks</a:t>
            </a:r>
            <a:r>
              <a:rPr lang="en-US" dirty="0" smtClean="0"/>
              <a:t>, 1 Jan 2000 to 31 Dec 2003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Test period: 1 Jan 2004 to 31 Dec 2007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916238" y="1557338"/>
            <a:ext cx="2790825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Symbol" pitchFamily="18" charset="2"/>
              <a:buChar char="s"/>
            </a:pPr>
            <a:r>
              <a:rPr lang="en-US" sz="2400" dirty="0" smtClean="0"/>
              <a:t> (</a:t>
            </a:r>
            <a:r>
              <a:rPr lang="en-US" sz="2400" dirty="0"/>
              <a:t>km)		  </a:t>
            </a:r>
            <a:r>
              <a:rPr lang="en-US" sz="2400" dirty="0">
                <a:latin typeface="Symbol" pitchFamily="18" charset="2"/>
              </a:rPr>
              <a:t>c</a:t>
            </a:r>
            <a:r>
              <a:rPr lang="en-US" sz="2400" dirty="0"/>
              <a:t> </a:t>
            </a:r>
          </a:p>
          <a:p>
            <a:pPr>
              <a:buFont typeface="Symbol" pitchFamily="18" charset="2"/>
              <a:buNone/>
            </a:pPr>
            <a:r>
              <a:rPr lang="en-US" sz="2400" dirty="0"/>
              <a:t>==============</a:t>
            </a:r>
          </a:p>
          <a:p>
            <a:r>
              <a:rPr lang="en-US" sz="2400" dirty="0"/>
              <a:t>5		0.320</a:t>
            </a:r>
          </a:p>
          <a:p>
            <a:r>
              <a:rPr lang="en-US" sz="2400" dirty="0"/>
              <a:t>10		0.306</a:t>
            </a:r>
          </a:p>
          <a:p>
            <a:r>
              <a:rPr lang="en-US" sz="2400" dirty="0"/>
              <a:t>20		0.261</a:t>
            </a:r>
          </a:p>
          <a:p>
            <a:r>
              <a:rPr lang="en-US" sz="2400" dirty="0"/>
              <a:t>25		0.236</a:t>
            </a:r>
          </a:p>
          <a:p>
            <a:r>
              <a:rPr lang="en-US" sz="2400" dirty="0"/>
              <a:t>30		0.220</a:t>
            </a:r>
          </a:p>
          <a:p>
            <a:r>
              <a:rPr lang="en-US" sz="2400" dirty="0"/>
              <a:t>50		0.180</a:t>
            </a:r>
          </a:p>
          <a:p>
            <a:r>
              <a:rPr lang="en-US" sz="2400" b="1" dirty="0">
                <a:solidFill>
                  <a:srgbClr val="FF0066"/>
                </a:solidFill>
              </a:rPr>
              <a:t>75		0.155</a:t>
            </a:r>
          </a:p>
          <a:p>
            <a:r>
              <a:rPr lang="en-US" sz="2400" dirty="0"/>
              <a:t>100		0.165</a:t>
            </a:r>
          </a:p>
          <a:p>
            <a:r>
              <a:rPr lang="en-US" sz="2400" dirty="0"/>
              <a:t>200		0.194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Optimization results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Oval 2"/>
          <p:cNvSpPr>
            <a:spLocks noChangeArrowheads="1"/>
          </p:cNvSpPr>
          <p:nvPr/>
        </p:nvSpPr>
        <p:spPr bwMode="auto">
          <a:xfrm>
            <a:off x="4687888" y="4613275"/>
            <a:ext cx="1720850" cy="1720850"/>
          </a:xfrm>
          <a:prstGeom prst="ellipse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Smoothed seismicity</a:t>
            </a:r>
            <a:endParaRPr lang="es-ES" dirty="0" smtClean="0"/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i="1" dirty="0" smtClean="0"/>
              <a:t>Physical intuition</a:t>
            </a:r>
            <a:r>
              <a:rPr lang="en-US" sz="2000" dirty="0" smtClean="0"/>
              <a:t>: Earthquakes do not occur at a point, they affect some (unknown) region around the hypocenter/rupture surface.</a:t>
            </a:r>
          </a:p>
          <a:p>
            <a:endParaRPr lang="en-US" sz="2000" dirty="0" smtClean="0"/>
          </a:p>
          <a:p>
            <a:r>
              <a:rPr lang="en-US" sz="2000" i="1" dirty="0" smtClean="0"/>
              <a:t>Mathematical representation: </a:t>
            </a:r>
            <a:r>
              <a:rPr lang="en-US" sz="2000" dirty="0" smtClean="0"/>
              <a:t>Therefore, each event should be smoothed somehow to represent its influence.</a:t>
            </a:r>
          </a:p>
          <a:p>
            <a:endParaRPr lang="en-US" sz="2000" dirty="0" smtClean="0"/>
          </a:p>
          <a:p>
            <a:r>
              <a:rPr lang="en-US" sz="2000" i="1" dirty="0" smtClean="0"/>
              <a:t>Resulting model: </a:t>
            </a:r>
            <a:r>
              <a:rPr lang="en-US" sz="2000" dirty="0" smtClean="0"/>
              <a:t>The smoothed seismicity map can serve as a reference model against which to compare more complex models.</a:t>
            </a:r>
            <a:endParaRPr lang="es-ES" sz="2000" dirty="0" smtClean="0"/>
          </a:p>
        </p:txBody>
      </p:sp>
      <p:graphicFrame>
        <p:nvGraphicFramePr>
          <p:cNvPr id="189445" name="Group 5"/>
          <p:cNvGraphicFramePr>
            <a:graphicFrameLocks noGrp="1"/>
          </p:cNvGraphicFramePr>
          <p:nvPr/>
        </p:nvGraphicFramePr>
        <p:xfrm>
          <a:off x="1331913" y="4754563"/>
          <a:ext cx="2663825" cy="1987552"/>
        </p:xfrm>
        <a:graphic>
          <a:graphicData uri="http://schemas.openxmlformats.org/drawingml/2006/table">
            <a:tbl>
              <a:tblPr/>
              <a:tblGrid>
                <a:gridCol w="666750"/>
                <a:gridCol w="665162"/>
                <a:gridCol w="666750"/>
                <a:gridCol w="665163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472" name="AutoShape 32"/>
          <p:cNvSpPr>
            <a:spLocks noChangeArrowheads="1"/>
          </p:cNvSpPr>
          <p:nvPr/>
        </p:nvSpPr>
        <p:spPr bwMode="auto">
          <a:xfrm>
            <a:off x="2195513" y="5445125"/>
            <a:ext cx="76200" cy="71438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9473" name="Group 33"/>
          <p:cNvGraphicFramePr>
            <a:graphicFrameLocks noGrp="1"/>
          </p:cNvGraphicFramePr>
          <p:nvPr/>
        </p:nvGraphicFramePr>
        <p:xfrm>
          <a:off x="4645025" y="4756150"/>
          <a:ext cx="2663825" cy="1987552"/>
        </p:xfrm>
        <a:graphic>
          <a:graphicData uri="http://schemas.openxmlformats.org/drawingml/2006/table">
            <a:tbl>
              <a:tblPr/>
              <a:tblGrid>
                <a:gridCol w="666750"/>
                <a:gridCol w="665163"/>
                <a:gridCol w="666750"/>
                <a:gridCol w="665162"/>
              </a:tblGrid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9500" name="AutoShape 60"/>
          <p:cNvSpPr>
            <a:spLocks noChangeArrowheads="1"/>
          </p:cNvSpPr>
          <p:nvPr/>
        </p:nvSpPr>
        <p:spPr bwMode="auto">
          <a:xfrm>
            <a:off x="5508625" y="5446713"/>
            <a:ext cx="76200" cy="71437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pan tripl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0"/>
            <a:ext cx="6079252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2784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Resultant prospective </a:t>
            </a:r>
          </a:p>
          <a:p>
            <a:r>
              <a:rPr lang="en-US" sz="3200" dirty="0" smtClean="0">
                <a:latin typeface="+mj-lt"/>
              </a:rPr>
              <a:t>forecast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06" y="2357430"/>
            <a:ext cx="2968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Testing began 1 Sep 2008</a:t>
            </a:r>
          </a:p>
          <a:p>
            <a:r>
              <a:rPr lang="en-US" dirty="0" smtClean="0">
                <a:latin typeface="+mn-lt"/>
              </a:rPr>
              <a:t>and will continue for 1 yr.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Simple Smoothed Seismicity (Triple S) model is also under test in California, Western Pacific and Global testing regions.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Decisions to make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dirty="0" smtClean="0"/>
              <a:t>Functional form of smoothing kernel</a:t>
            </a:r>
          </a:p>
          <a:p>
            <a:pPr lvl="1"/>
            <a:r>
              <a:rPr lang="en-US" dirty="0" smtClean="0"/>
              <a:t>Shape (power law, Gaussian, </a:t>
            </a:r>
            <a:r>
              <a:rPr lang="en-US" dirty="0" err="1" smtClean="0"/>
              <a:t>Epanechnikov</a:t>
            </a:r>
            <a:r>
              <a:rPr lang="en-US" dirty="0" smtClean="0"/>
              <a:t>, </a:t>
            </a:r>
            <a:r>
              <a:rPr lang="en-US" dirty="0" err="1" smtClean="0"/>
              <a:t>anistropic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Smoothing </a:t>
            </a:r>
            <a:r>
              <a:rPr lang="en-US" dirty="0" err="1" smtClean="0"/>
              <a:t>lengthscale</a:t>
            </a:r>
            <a:endParaRPr lang="en-US" dirty="0" smtClean="0"/>
          </a:p>
          <a:p>
            <a:pPr lvl="1"/>
            <a:r>
              <a:rPr lang="en-US" dirty="0" smtClean="0"/>
              <a:t>Magnitude dependence</a:t>
            </a:r>
          </a:p>
          <a:p>
            <a:pPr lvl="1"/>
            <a:r>
              <a:rPr lang="en-US" dirty="0" smtClean="0"/>
              <a:t>Time dependence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Declustering</a:t>
            </a:r>
            <a:endParaRPr lang="en-US" dirty="0" smtClean="0"/>
          </a:p>
          <a:p>
            <a:pPr lvl="1"/>
            <a:r>
              <a:rPr lang="en-US" dirty="0" err="1" smtClean="0"/>
              <a:t>Declustering</a:t>
            </a:r>
            <a:r>
              <a:rPr lang="en-US" dirty="0" smtClean="0"/>
              <a:t> itself is a modeling challenge.</a:t>
            </a:r>
          </a:p>
          <a:p>
            <a:pPr lvl="1"/>
            <a:r>
              <a:rPr lang="en-US" dirty="0" smtClean="0"/>
              <a:t>Results may be unstable w/r/t parameter choices.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2" y="274638"/>
            <a:ext cx="8401080" cy="1143000"/>
          </a:xfrm>
        </p:spPr>
        <p:txBody>
          <a:bodyPr/>
          <a:lstStyle/>
          <a:p>
            <a:r>
              <a:rPr lang="en-US" dirty="0" smtClean="0"/>
              <a:t>US National Seismic Hazard Map </a:t>
            </a:r>
            <a:r>
              <a:rPr lang="en-US" dirty="0"/>
              <a:t>smoothing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-214346" y="1974871"/>
            <a:ext cx="4038600" cy="4525963"/>
          </a:xfrm>
        </p:spPr>
        <p:txBody>
          <a:bodyPr/>
          <a:lstStyle/>
          <a:p>
            <a:pPr indent="0">
              <a:buNone/>
            </a:pPr>
            <a:r>
              <a:rPr lang="en-US" sz="2800" dirty="0"/>
              <a:t>Binned epicenters </a:t>
            </a:r>
            <a:r>
              <a:rPr lang="en-US" sz="2800" dirty="0" smtClean="0"/>
              <a:t>are smoothed </a:t>
            </a:r>
            <a:r>
              <a:rPr lang="en-US" sz="2800" dirty="0"/>
              <a:t>using Gaussian with uniform correlation distance of 50 km, following </a:t>
            </a:r>
            <a:r>
              <a:rPr lang="en-US" sz="2800" dirty="0" smtClean="0"/>
              <a:t>Frankel, 1995</a:t>
            </a:r>
            <a:r>
              <a:rPr lang="en-US" sz="2800" dirty="0"/>
              <a:t>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8165" y="1643050"/>
            <a:ext cx="521583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36505" y="4978611"/>
            <a:ext cx="1680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Petersen </a:t>
            </a:r>
            <a:r>
              <a:rPr lang="en-US" sz="1400" i="1" dirty="0">
                <a:latin typeface="+mj-lt"/>
              </a:rPr>
              <a:t>et al</a:t>
            </a:r>
            <a:r>
              <a:rPr lang="en-US" sz="1400" i="1" dirty="0" smtClean="0">
                <a:latin typeface="+mj-lt"/>
              </a:rPr>
              <a:t>.</a:t>
            </a:r>
            <a:r>
              <a:rPr lang="en-US" sz="1400" dirty="0" smtClean="0">
                <a:latin typeface="+mj-lt"/>
              </a:rPr>
              <a:t>,</a:t>
            </a:r>
            <a:r>
              <a:rPr lang="en-US" sz="1400" i="1" dirty="0" smtClean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2008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Zealand NSHM smoothing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42844" y="1815645"/>
            <a:ext cx="3714776" cy="3539430"/>
          </a:xfrm>
        </p:spPr>
        <p:txBody>
          <a:bodyPr vert="horz" wrap="square" anchor="ctr">
            <a:spAutoFit/>
          </a:bodyPr>
          <a:lstStyle/>
          <a:p>
            <a:pPr indent="0">
              <a:buNone/>
            </a:pPr>
            <a:r>
              <a:rPr lang="en-US" sz="2800" dirty="0"/>
              <a:t>Binned epicenters are smoothed using Gaussian with variable </a:t>
            </a:r>
            <a:r>
              <a:rPr lang="en-US" sz="2800" dirty="0" err="1"/>
              <a:t>lengthscale</a:t>
            </a:r>
            <a:r>
              <a:rPr lang="en-US" sz="2800" dirty="0"/>
              <a:t>, dependent on </a:t>
            </a:r>
            <a:r>
              <a:rPr lang="en-US" sz="2800" dirty="0" err="1"/>
              <a:t>epicentral</a:t>
            </a:r>
            <a:r>
              <a:rPr lang="en-US" sz="2800" dirty="0"/>
              <a:t> density, following Stock </a:t>
            </a:r>
            <a:r>
              <a:rPr lang="en-US" sz="2800" dirty="0" smtClean="0"/>
              <a:t>&amp; Smith </a:t>
            </a:r>
            <a:r>
              <a:rPr lang="en-US" sz="2800" dirty="0"/>
              <a:t>(2002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pic>
        <p:nvPicPr>
          <p:cNvPr id="655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557338"/>
            <a:ext cx="423386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3888" y="1701800"/>
            <a:ext cx="7762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Kagan</a:t>
            </a:r>
            <a:r>
              <a:rPr lang="en-US" dirty="0"/>
              <a:t> </a:t>
            </a:r>
            <a:r>
              <a:rPr lang="en-US" dirty="0" smtClean="0"/>
              <a:t>&amp; Jackson </a:t>
            </a:r>
            <a:r>
              <a:rPr lang="en-US" dirty="0"/>
              <a:t>smoothing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600200"/>
            <a:ext cx="4038600" cy="4525963"/>
          </a:xfrm>
        </p:spPr>
        <p:txBody>
          <a:bodyPr/>
          <a:lstStyle/>
          <a:p>
            <a:pPr indent="0">
              <a:buNone/>
            </a:pPr>
            <a:r>
              <a:rPr lang="en-US" sz="2400" dirty="0"/>
              <a:t>Epicenters are smoothed using a doubly truncated anisotropic power law with directionality based on focal mechanism, following </a:t>
            </a:r>
            <a:r>
              <a:rPr lang="en-US" sz="2400" dirty="0" err="1"/>
              <a:t>Kagan</a:t>
            </a:r>
            <a:r>
              <a:rPr lang="en-US" sz="2400" dirty="0"/>
              <a:t> and Jackson, 1994. Each epicenter’s contribution is also weighted by magnitude and time.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427538" y="5734050"/>
            <a:ext cx="36036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25" y="1125538"/>
            <a:ext cx="4814888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Helmstetter</a:t>
            </a:r>
            <a:r>
              <a:rPr lang="en-US" dirty="0" smtClean="0"/>
              <a:t>, </a:t>
            </a:r>
            <a:r>
              <a:rPr lang="en-US" dirty="0" err="1" smtClean="0"/>
              <a:t>Kagan</a:t>
            </a:r>
            <a:r>
              <a:rPr lang="en-US" dirty="0" smtClean="0"/>
              <a:t>, &amp; Jackson </a:t>
            </a:r>
            <a:r>
              <a:rPr lang="en-US" dirty="0"/>
              <a:t>smoothing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Extension of </a:t>
            </a:r>
            <a:r>
              <a:rPr lang="en-US" sz="2400" dirty="0" err="1" smtClean="0"/>
              <a:t>Kagan</a:t>
            </a:r>
            <a:r>
              <a:rPr lang="en-US" sz="2400" dirty="0" smtClean="0"/>
              <a:t> &amp; Jackson method, using smaller events (M&gt;=2 in CA) and an adaptive smoothing </a:t>
            </a:r>
            <a:r>
              <a:rPr lang="en-US" sz="2400" dirty="0" err="1" smtClean="0"/>
              <a:t>lengthscale</a:t>
            </a:r>
            <a:r>
              <a:rPr lang="en-US" sz="2400" dirty="0" smtClean="0"/>
              <a:t> (</a:t>
            </a:r>
            <a:r>
              <a:rPr lang="en-US" sz="2400" dirty="0" err="1" smtClean="0"/>
              <a:t>Helmstetter</a:t>
            </a:r>
            <a:r>
              <a:rPr lang="en-US" sz="2400" dirty="0" smtClean="0"/>
              <a:t> </a:t>
            </a:r>
            <a:r>
              <a:rPr lang="en-US" sz="2400" i="1" dirty="0" smtClean="0"/>
              <a:t>et al.</a:t>
            </a:r>
            <a:r>
              <a:rPr lang="en-US" sz="2400" dirty="0" smtClean="0"/>
              <a:t> 2007)</a:t>
            </a: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4427538" y="5734050"/>
            <a:ext cx="36036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47438" y="1694614"/>
            <a:ext cx="4163162" cy="485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Zechar Simple Smoothed Seismicity (Triple 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Gaussian kernel, fixed bandwidth, isotropic, time-invariant, magnitude-invariant</a:t>
            </a:r>
          </a:p>
          <a:p>
            <a:pPr lvl="1"/>
            <a:r>
              <a:rPr lang="en-US" dirty="0" smtClean="0"/>
              <a:t>Bandwidth </a:t>
            </a:r>
            <a:r>
              <a:rPr lang="en-US" b="1" i="1" u="sng" dirty="0" smtClean="0"/>
              <a:t>optimized</a:t>
            </a:r>
            <a:r>
              <a:rPr lang="en-US" dirty="0" smtClean="0"/>
              <a:t> using retrospective experiment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Applied globally, currently under prospective test</a:t>
            </a:r>
            <a:endParaRPr lang="en-US" dirty="0"/>
          </a:p>
        </p:txBody>
      </p:sp>
      <p:pic>
        <p:nvPicPr>
          <p:cNvPr id="5" name="Content Placeholder 4" descr="zechar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62200"/>
            <a:ext cx="4038600" cy="24017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990600" y="2057400"/>
            <a:ext cx="4648200" cy="3124200"/>
            <a:chOff x="624" y="1296"/>
            <a:chExt cx="2928" cy="1968"/>
          </a:xfrm>
        </p:grpSpPr>
        <p:sp>
          <p:nvSpPr>
            <p:cNvPr id="28707" name="Rectangle 3"/>
            <p:cNvSpPr>
              <a:spLocks noChangeArrowheads="1"/>
            </p:cNvSpPr>
            <p:nvPr/>
          </p:nvSpPr>
          <p:spPr bwMode="auto">
            <a:xfrm>
              <a:off x="624" y="1296"/>
              <a:ext cx="1008" cy="384"/>
            </a:xfrm>
            <a:prstGeom prst="rect">
              <a:avLst/>
            </a:prstGeom>
            <a:solidFill>
              <a:srgbClr val="FF00FF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4"/>
            <p:cNvSpPr>
              <a:spLocks noChangeArrowheads="1"/>
            </p:cNvSpPr>
            <p:nvPr/>
          </p:nvSpPr>
          <p:spPr bwMode="auto">
            <a:xfrm>
              <a:off x="2688" y="2880"/>
              <a:ext cx="816" cy="384"/>
            </a:xfrm>
            <a:prstGeom prst="rect">
              <a:avLst/>
            </a:prstGeom>
            <a:solidFill>
              <a:srgbClr val="FF00FF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9" name="Rectangle 5"/>
            <p:cNvSpPr>
              <a:spLocks noChangeArrowheads="1"/>
            </p:cNvSpPr>
            <p:nvPr/>
          </p:nvSpPr>
          <p:spPr bwMode="auto">
            <a:xfrm>
              <a:off x="1488" y="2208"/>
              <a:ext cx="1008" cy="384"/>
            </a:xfrm>
            <a:prstGeom prst="rect">
              <a:avLst/>
            </a:prstGeom>
            <a:solidFill>
              <a:srgbClr val="00FF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28710" name="Rectangle 6"/>
            <p:cNvSpPr>
              <a:spLocks noChangeArrowheads="1"/>
            </p:cNvSpPr>
            <p:nvPr/>
          </p:nvSpPr>
          <p:spPr bwMode="auto">
            <a:xfrm>
              <a:off x="2544" y="1680"/>
              <a:ext cx="1008" cy="384"/>
            </a:xfrm>
            <a:prstGeom prst="rect">
              <a:avLst/>
            </a:prstGeom>
            <a:solidFill>
              <a:srgbClr val="00FF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28711" name="Rectangle 7"/>
            <p:cNvSpPr>
              <a:spLocks noChangeArrowheads="1"/>
            </p:cNvSpPr>
            <p:nvPr/>
          </p:nvSpPr>
          <p:spPr bwMode="auto">
            <a:xfrm>
              <a:off x="1488" y="2880"/>
              <a:ext cx="816" cy="384"/>
            </a:xfrm>
            <a:prstGeom prst="rect">
              <a:avLst/>
            </a:prstGeom>
            <a:solidFill>
              <a:srgbClr val="0000FF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90600" y="2057400"/>
            <a:ext cx="4648200" cy="3124200"/>
            <a:chOff x="624" y="1296"/>
            <a:chExt cx="2928" cy="1968"/>
          </a:xfrm>
        </p:grpSpPr>
        <p:sp>
          <p:nvSpPr>
            <p:cNvPr id="28702" name="Rectangle 9"/>
            <p:cNvSpPr>
              <a:spLocks noChangeArrowheads="1"/>
            </p:cNvSpPr>
            <p:nvPr/>
          </p:nvSpPr>
          <p:spPr bwMode="auto">
            <a:xfrm>
              <a:off x="624" y="1296"/>
              <a:ext cx="1008" cy="384"/>
            </a:xfrm>
            <a:prstGeom prst="rect">
              <a:avLst/>
            </a:prstGeom>
            <a:solidFill>
              <a:srgbClr val="FF00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Rectangle 10"/>
            <p:cNvSpPr>
              <a:spLocks noChangeArrowheads="1"/>
            </p:cNvSpPr>
            <p:nvPr/>
          </p:nvSpPr>
          <p:spPr bwMode="auto">
            <a:xfrm>
              <a:off x="2688" y="2880"/>
              <a:ext cx="816" cy="384"/>
            </a:xfrm>
            <a:prstGeom prst="rect">
              <a:avLst/>
            </a:prstGeom>
            <a:solidFill>
              <a:srgbClr val="FF00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11"/>
            <p:cNvSpPr>
              <a:spLocks noChangeArrowheads="1"/>
            </p:cNvSpPr>
            <p:nvPr/>
          </p:nvSpPr>
          <p:spPr bwMode="auto">
            <a:xfrm>
              <a:off x="1488" y="2208"/>
              <a:ext cx="1008" cy="384"/>
            </a:xfrm>
            <a:prstGeom prst="rect">
              <a:avLst/>
            </a:prstGeom>
            <a:solidFill>
              <a:srgbClr val="FF00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28705" name="Rectangle 12"/>
            <p:cNvSpPr>
              <a:spLocks noChangeArrowheads="1"/>
            </p:cNvSpPr>
            <p:nvPr/>
          </p:nvSpPr>
          <p:spPr bwMode="auto">
            <a:xfrm>
              <a:off x="2544" y="1680"/>
              <a:ext cx="1008" cy="384"/>
            </a:xfrm>
            <a:prstGeom prst="rect">
              <a:avLst/>
            </a:prstGeom>
            <a:solidFill>
              <a:srgbClr val="FF00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28706" name="Rectangle 13"/>
            <p:cNvSpPr>
              <a:spLocks noChangeArrowheads="1"/>
            </p:cNvSpPr>
            <p:nvPr/>
          </p:nvSpPr>
          <p:spPr bwMode="auto">
            <a:xfrm>
              <a:off x="1488" y="2880"/>
              <a:ext cx="816" cy="384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Binary prediction, binary outcome</a:t>
            </a:r>
          </a:p>
        </p:txBody>
      </p:sp>
      <p:sp>
        <p:nvSpPr>
          <p:cNvPr id="28677" name="Rectangle 15"/>
          <p:cNvSpPr>
            <a:spLocks noChangeArrowheads="1"/>
          </p:cNvSpPr>
          <p:nvPr/>
        </p:nvSpPr>
        <p:spPr bwMode="auto">
          <a:xfrm>
            <a:off x="17463" y="3546475"/>
            <a:ext cx="784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Tahoma" pitchFamily="34" charset="0"/>
              </a:rPr>
              <a:t>Space</a:t>
            </a:r>
          </a:p>
        </p:txBody>
      </p:sp>
      <p:sp>
        <p:nvSpPr>
          <p:cNvPr id="28678" name="Rectangle 16"/>
          <p:cNvSpPr>
            <a:spLocks noChangeArrowheads="1"/>
          </p:cNvSpPr>
          <p:nvPr/>
        </p:nvSpPr>
        <p:spPr bwMode="auto">
          <a:xfrm>
            <a:off x="2971800" y="5724525"/>
            <a:ext cx="682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chemeClr val="bg1"/>
                </a:solidFill>
                <a:latin typeface="Tahoma" pitchFamily="34" charset="0"/>
              </a:rPr>
              <a:t>Time</a:t>
            </a:r>
          </a:p>
        </p:txBody>
      </p:sp>
      <p:sp>
        <p:nvSpPr>
          <p:cNvPr id="28679" name="Line 17"/>
          <p:cNvSpPr>
            <a:spLocks noChangeShapeType="1"/>
          </p:cNvSpPr>
          <p:nvPr/>
        </p:nvSpPr>
        <p:spPr bwMode="auto">
          <a:xfrm>
            <a:off x="838200" y="1690688"/>
            <a:ext cx="0" cy="3962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18"/>
          <p:cNvSpPr>
            <a:spLocks noChangeShapeType="1"/>
          </p:cNvSpPr>
          <p:nvPr/>
        </p:nvSpPr>
        <p:spPr bwMode="auto">
          <a:xfrm flipH="1">
            <a:off x="838200" y="5653088"/>
            <a:ext cx="52578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905000" y="2438400"/>
            <a:ext cx="3352800" cy="2209800"/>
            <a:chOff x="1200" y="1536"/>
            <a:chExt cx="2112" cy="1392"/>
          </a:xfrm>
        </p:grpSpPr>
        <p:sp>
          <p:nvSpPr>
            <p:cNvPr id="12308" name="AutoShape 20"/>
            <p:cNvSpPr>
              <a:spLocks noChangeArrowheads="1"/>
            </p:cNvSpPr>
            <p:nvPr/>
          </p:nvSpPr>
          <p:spPr bwMode="auto">
            <a:xfrm>
              <a:off x="2112" y="2256"/>
              <a:ext cx="192" cy="192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09" name="AutoShape 21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0" name="AutoShape 22"/>
            <p:cNvSpPr>
              <a:spLocks noChangeArrowheads="1"/>
            </p:cNvSpPr>
            <p:nvPr/>
          </p:nvSpPr>
          <p:spPr bwMode="auto">
            <a:xfrm>
              <a:off x="2880" y="1776"/>
              <a:ext cx="192" cy="192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1" name="AutoShape 23"/>
            <p:cNvSpPr>
              <a:spLocks noChangeArrowheads="1"/>
            </p:cNvSpPr>
            <p:nvPr/>
          </p:nvSpPr>
          <p:spPr bwMode="auto">
            <a:xfrm>
              <a:off x="3120" y="1824"/>
              <a:ext cx="192" cy="192"/>
            </a:xfrm>
            <a:prstGeom prst="star5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12" name="AutoShape 24"/>
            <p:cNvSpPr>
              <a:spLocks noChangeArrowheads="1"/>
            </p:cNvSpPr>
            <p:nvPr/>
          </p:nvSpPr>
          <p:spPr bwMode="auto">
            <a:xfrm>
              <a:off x="1200" y="2736"/>
              <a:ext cx="192" cy="192"/>
            </a:xfrm>
            <a:prstGeom prst="star5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553200" y="2438400"/>
            <a:ext cx="2209800" cy="2590800"/>
            <a:chOff x="4128" y="1344"/>
            <a:chExt cx="1392" cy="1632"/>
          </a:xfrm>
        </p:grpSpPr>
        <p:sp>
          <p:nvSpPr>
            <p:cNvPr id="28688" name="Rectangle 26"/>
            <p:cNvSpPr>
              <a:spLocks noChangeArrowheads="1"/>
            </p:cNvSpPr>
            <p:nvPr/>
          </p:nvSpPr>
          <p:spPr bwMode="auto">
            <a:xfrm>
              <a:off x="4173" y="1437"/>
              <a:ext cx="927" cy="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Hit</a:t>
              </a:r>
            </a:p>
            <a:p>
              <a:pPr eaLnBrk="0" hangingPunct="0"/>
              <a:endParaRPr lang="en-US" sz="1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endParaRPr lang="en-US" sz="1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Miss</a:t>
              </a:r>
            </a:p>
            <a:p>
              <a:pPr eaLnBrk="0" hangingPunct="0"/>
              <a:endParaRPr lang="en-US" sz="1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endParaRPr lang="en-US" sz="1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False alarm</a:t>
              </a:r>
              <a:endParaRPr lang="en-US" sz="2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endParaRPr lang="en-US" sz="2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Correct negative</a:t>
              </a:r>
            </a:p>
          </p:txBody>
        </p:sp>
        <p:sp>
          <p:nvSpPr>
            <p:cNvPr id="28689" name="Rectangle 27"/>
            <p:cNvSpPr>
              <a:spLocks noChangeArrowheads="1"/>
            </p:cNvSpPr>
            <p:nvPr/>
          </p:nvSpPr>
          <p:spPr bwMode="auto">
            <a:xfrm>
              <a:off x="4128" y="1344"/>
              <a:ext cx="1392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690" name="Group 28"/>
            <p:cNvGrpSpPr>
              <a:grpSpLocks/>
            </p:cNvGrpSpPr>
            <p:nvPr/>
          </p:nvGrpSpPr>
          <p:grpSpPr bwMode="auto">
            <a:xfrm>
              <a:off x="5088" y="1440"/>
              <a:ext cx="288" cy="1440"/>
              <a:chOff x="5088" y="1440"/>
              <a:chExt cx="288" cy="1440"/>
            </a:xfrm>
          </p:grpSpPr>
          <p:sp>
            <p:nvSpPr>
              <p:cNvPr id="28691" name="Rectangle 29"/>
              <p:cNvSpPr>
                <a:spLocks noChangeArrowheads="1"/>
              </p:cNvSpPr>
              <p:nvPr/>
            </p:nvSpPr>
            <p:spPr bwMode="auto">
              <a:xfrm>
                <a:off x="5088" y="2208"/>
                <a:ext cx="288" cy="288"/>
              </a:xfrm>
              <a:prstGeom prst="rect">
                <a:avLst/>
              </a:prstGeom>
              <a:solidFill>
                <a:srgbClr val="FF00FF"/>
              </a:solidFill>
              <a:ln w="19050">
                <a:solidFill>
                  <a:srgbClr val="D100D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692" name="Group 30"/>
              <p:cNvGrpSpPr>
                <a:grpSpLocks/>
              </p:cNvGrpSpPr>
              <p:nvPr/>
            </p:nvGrpSpPr>
            <p:grpSpPr bwMode="auto">
              <a:xfrm>
                <a:off x="5088" y="1440"/>
                <a:ext cx="288" cy="288"/>
                <a:chOff x="5088" y="1824"/>
                <a:chExt cx="288" cy="288"/>
              </a:xfrm>
            </p:grpSpPr>
            <p:sp>
              <p:nvSpPr>
                <p:cNvPr id="28695" name="Rectangle 31"/>
                <p:cNvSpPr>
                  <a:spLocks noChangeArrowheads="1"/>
                </p:cNvSpPr>
                <p:nvPr/>
              </p:nvSpPr>
              <p:spPr bwMode="auto">
                <a:xfrm>
                  <a:off x="5088" y="1824"/>
                  <a:ext cx="288" cy="288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rgbClr val="00CA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sz="2400">
                    <a:solidFill>
                      <a:schemeClr val="bg1"/>
                    </a:solidFill>
                    <a:latin typeface="Garamond" pitchFamily="18" charset="0"/>
                  </a:endParaRPr>
                </a:p>
              </p:txBody>
            </p:sp>
            <p:sp>
              <p:nvSpPr>
                <p:cNvPr id="12320" name="AutoShape 32"/>
                <p:cNvSpPr>
                  <a:spLocks noChangeArrowheads="1"/>
                </p:cNvSpPr>
                <p:nvPr/>
              </p:nvSpPr>
              <p:spPr bwMode="auto">
                <a:xfrm>
                  <a:off x="5136" y="1872"/>
                  <a:ext cx="192" cy="192"/>
                </a:xfrm>
                <a:prstGeom prst="star5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2321" name="AutoShape 33"/>
              <p:cNvSpPr>
                <a:spLocks noChangeArrowheads="1"/>
              </p:cNvSpPr>
              <p:nvPr/>
            </p:nvSpPr>
            <p:spPr bwMode="auto">
              <a:xfrm>
                <a:off x="5136" y="1824"/>
                <a:ext cx="192" cy="192"/>
              </a:xfrm>
              <a:prstGeom prst="star5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694" name="Rectangle 34"/>
              <p:cNvSpPr>
                <a:spLocks noChangeArrowheads="1"/>
              </p:cNvSpPr>
              <p:nvPr/>
            </p:nvSpPr>
            <p:spPr bwMode="auto">
              <a:xfrm>
                <a:off x="5088" y="2592"/>
                <a:ext cx="288" cy="288"/>
              </a:xfrm>
              <a:prstGeom prst="rect">
                <a:avLst/>
              </a:prstGeom>
              <a:solidFill>
                <a:srgbClr val="0000FF"/>
              </a:solidFill>
              <a:ln w="1905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6629400" y="3271838"/>
            <a:ext cx="1909763" cy="995362"/>
            <a:chOff x="477" y="2781"/>
            <a:chExt cx="1203" cy="627"/>
          </a:xfrm>
        </p:grpSpPr>
        <p:sp>
          <p:nvSpPr>
            <p:cNvPr id="28685" name="Rectangle 36"/>
            <p:cNvSpPr>
              <a:spLocks noChangeArrowheads="1"/>
            </p:cNvSpPr>
            <p:nvPr/>
          </p:nvSpPr>
          <p:spPr bwMode="auto">
            <a:xfrm>
              <a:off x="477" y="2781"/>
              <a:ext cx="86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Alarm</a:t>
              </a:r>
            </a:p>
            <a:p>
              <a:pPr eaLnBrk="0" hangingPunct="0"/>
              <a:endParaRPr lang="en-US" sz="1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endParaRPr lang="en-US" sz="1400">
                <a:solidFill>
                  <a:schemeClr val="bg1"/>
                </a:solidFill>
                <a:latin typeface="Tahoma" pitchFamily="34" charset="0"/>
              </a:endParaRPr>
            </a:p>
            <a:p>
              <a:pPr eaLnBrk="0" hangingPunct="0"/>
              <a:r>
                <a:rPr lang="en-US" sz="1400">
                  <a:solidFill>
                    <a:schemeClr val="bg1"/>
                  </a:solidFill>
                  <a:latin typeface="Tahoma" pitchFamily="34" charset="0"/>
                </a:rPr>
                <a:t>Negative alarm</a:t>
              </a:r>
            </a:p>
          </p:txBody>
        </p:sp>
        <p:sp>
          <p:nvSpPr>
            <p:cNvPr id="28686" name="Rectangle 37"/>
            <p:cNvSpPr>
              <a:spLocks noChangeArrowheads="1"/>
            </p:cNvSpPr>
            <p:nvPr/>
          </p:nvSpPr>
          <p:spPr bwMode="auto">
            <a:xfrm>
              <a:off x="1392" y="2784"/>
              <a:ext cx="288" cy="288"/>
            </a:xfrm>
            <a:prstGeom prst="rect">
              <a:avLst/>
            </a:prstGeom>
            <a:solidFill>
              <a:srgbClr val="FF00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Garamond" pitchFamily="18" charset="0"/>
              </a:endParaRPr>
            </a:p>
          </p:txBody>
        </p:sp>
        <p:sp>
          <p:nvSpPr>
            <p:cNvPr id="28687" name="Rectangle 38"/>
            <p:cNvSpPr>
              <a:spLocks noChangeArrowheads="1"/>
            </p:cNvSpPr>
            <p:nvPr/>
          </p:nvSpPr>
          <p:spPr bwMode="auto">
            <a:xfrm>
              <a:off x="1392" y="3120"/>
              <a:ext cx="288" cy="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12327" name="Line 39"/>
          <p:cNvSpPr>
            <a:spLocks noChangeShapeType="1"/>
          </p:cNvSpPr>
          <p:nvPr/>
        </p:nvSpPr>
        <p:spPr bwMode="auto">
          <a:xfrm flipV="1">
            <a:off x="827088" y="5734050"/>
            <a:ext cx="0" cy="2873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5723E-6 L 0.575 -3.7572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7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723</Words>
  <Application>Microsoft Office PowerPoint</Application>
  <PresentationFormat>On-screen Show (4:3)</PresentationFormat>
  <Paragraphs>150</Paragraphs>
  <Slides>20</Slides>
  <Notes>20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Default Design</vt:lpstr>
      <vt:lpstr>1_Default Design</vt:lpstr>
      <vt:lpstr>Equation</vt:lpstr>
      <vt:lpstr>A simple smoothed seismicity forecast for prospective testing in Japan</vt:lpstr>
      <vt:lpstr>Smoothed seismicity</vt:lpstr>
      <vt:lpstr>Decisions to make</vt:lpstr>
      <vt:lpstr>US National Seismic Hazard Map smoothing</vt:lpstr>
      <vt:lpstr>New Zealand NSHM smoothing</vt:lpstr>
      <vt:lpstr>Kagan &amp; Jackson smoothing</vt:lpstr>
      <vt:lpstr>Helmstetter, Kagan, &amp; Jackson smoothing</vt:lpstr>
      <vt:lpstr>Zechar Simple Smoothed Seismicity (Triple S)</vt:lpstr>
      <vt:lpstr>Binary prediction, binary outcome</vt:lpstr>
      <vt:lpstr>Molchan diagram</vt:lpstr>
      <vt:lpstr>Generalize alarm set to alarm function</vt:lpstr>
      <vt:lpstr>Molchan diagram</vt:lpstr>
      <vt:lpstr>Area skill score</vt:lpstr>
      <vt:lpstr>Emphasis on reference model</vt:lpstr>
      <vt:lpstr>Optimization using area skill score</vt:lpstr>
      <vt:lpstr>Optimization experiment</vt:lpstr>
      <vt:lpstr>Optimal value of s</vt:lpstr>
      <vt:lpstr>Predictability experiment</vt:lpstr>
      <vt:lpstr>Optimization results</vt:lpstr>
      <vt:lpstr>Slide 20</vt:lpstr>
    </vt:vector>
  </TitlesOfParts>
  <Company>Southern California Earthquake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Evaluating Earthquake Predictions</dc:title>
  <dc:creator>J Douglas Zechar</dc:creator>
  <cp:lastModifiedBy>Jeremy Douglas Zechar</cp:lastModifiedBy>
  <cp:revision>104</cp:revision>
  <dcterms:created xsi:type="dcterms:W3CDTF">2008-05-04T05:28:29Z</dcterms:created>
  <dcterms:modified xsi:type="dcterms:W3CDTF">2009-05-27T00:21:18Z</dcterms:modified>
</cp:coreProperties>
</file>